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3" r:id="rId3"/>
    <p:sldId id="274" r:id="rId4"/>
    <p:sldId id="275" r:id="rId5"/>
    <p:sldId id="276" r:id="rId6"/>
    <p:sldId id="284" r:id="rId7"/>
    <p:sldId id="277" r:id="rId8"/>
    <p:sldId id="279" r:id="rId9"/>
    <p:sldId id="280" r:id="rId10"/>
    <p:sldId id="278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97332E-D09E-C282-DE81-A272ED3D1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31B7A82-F1E7-4896-21B6-09C7DA433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A529C60-99A7-226F-9C49-9AED0A62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483BED-EDC2-C04D-7AC9-222F63E1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E6C876-2122-11A9-F558-8E0D597E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6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B56A38-B259-CEAF-6EDA-FAF90512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7CD84A6-21F7-5381-8FA8-8BE0C9E90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8B41934-5C30-21B3-5A8C-2F8B2B01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586624-7D25-58A8-0B66-FCA0F302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72D3FE9-7921-1A81-127E-891FC6A1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08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D1DDA7B-457E-B1B7-6196-9ECA5CFF4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56DBD99-34AC-4F9F-4D0E-6FD8C2E5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2BFFEA-DF0B-BDCF-2486-5F965643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7423FB9-6CFE-DAE9-1E9B-80052853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A55FBE-4ED1-0307-2FBE-B6BE9BC5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43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C60440-5C65-E8CB-D886-DC0F0955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61DED1-DF83-417A-62AF-A208634F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F3FD4B1-394D-8CCE-68E4-ED3B5229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63C48-A11D-EC73-53BD-DFD62A50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AA755C-C200-28AF-B6F2-ABD1D35F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899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FFB4C-6361-0BA6-EC9C-2033BC08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4A7FB9-ECDA-AB0E-709E-8F67D9476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CE0E07-C0D6-D1AA-F59B-6684A941E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2A507F-D25D-987D-5623-5F5D8288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253C59-8ED8-5BF6-994A-FDBC41C16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4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ECD577-C18F-0D73-D87F-626BDB863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C7B426-906F-2D97-C982-821D1C502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6832769-EC35-7C76-2BE7-BA78D823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8B48BFF-1B1A-60E3-DA3C-CBF5BC35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C40AD1E-6BAC-58EC-22FA-80447AE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5B6EFA-CF2C-4BBE-A461-431DF62F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9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E781AD-E9BB-BE8E-C62F-4CB15FA14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D826A7D-5AAC-5795-1C43-0ED59B9BD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2590920-FEB6-DD92-C5D4-C9D50C077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B4D78BC-D265-11BA-862A-D470E0E54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0DA0ED5-62ED-BE72-DE0A-B8EA25069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1B10501-1EA7-C932-6DE5-A128FBB36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CA3FAE3-5FF4-C84E-9A21-A6ABC51F5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F197944-4B6F-671B-0452-7ECBC36A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53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829947-F8BA-9750-6E5A-D9663D2E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C48497F-720D-C69A-B9D6-FF15640CF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B165B38-8E09-95DA-E281-7A8B4916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8A32B47-C5F4-3A05-14B7-23FE283C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6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76BBF82-966E-5856-CFA9-53FAF719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633DEDD-7CFD-7481-DBAD-1A2429AB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C5B2D79-CF0C-ED7A-7D6B-C685AD36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07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A9AE5B1-4418-82B4-842B-E3A3B983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55B6BE-76A1-C187-3EAA-D813DE077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ADC6F8-464F-7AF5-35A0-CB518F6BE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CABEBD-02F7-75C0-3283-018A989A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2E2A850-0FF3-FD5C-3955-98EAEF0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10DAFF3-1E8D-CD6F-32ED-34B76195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931829-2BCF-E112-F129-C9F63B2D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25A5157-1B90-8C9C-ADD6-9B639230C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9F83D6-5529-8CD7-6F64-10F4DABD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355A8BB-CB1E-8895-3283-12E49C35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F328DE5-73C1-C2FF-2216-D5C2961B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1BB586-5AE0-3A0E-1A4A-B1503D9F2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507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6F63F7A-A9EC-414A-0904-8E8F49401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D8683DF-63F7-AC86-E731-647CE856F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BA156BE-42F8-962B-FBA2-570206269C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E898E8-70CA-4BAA-8B28-C5C008568C44}" type="datetimeFigureOut">
              <a:rPr lang="el-GR" smtClean="0"/>
              <a:t>25/5/2026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9FE297-F446-17D4-6A17-24DA2D0B6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83AD24-3D53-41FA-0B15-F685C03AE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671F5A-09F8-4F9B-99FD-19341C4A862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994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9E881A4-A468-403A-9941-F8FFD5C68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72AC08F-C915-8D42-8536-A4739335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EXTERNAL ADVISORY COMMITTEE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96D3218-0476-1999-9858-9559B6337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817845"/>
            <a:ext cx="7061348" cy="46877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595959"/>
                </a:solidFill>
              </a:rPr>
              <a:t>Alexandros </a:t>
            </a:r>
            <a:r>
              <a:rPr lang="en-US" sz="2200" b="1" dirty="0" err="1">
                <a:solidFill>
                  <a:srgbClr val="595959"/>
                </a:solidFill>
              </a:rPr>
              <a:t>Alexiadis</a:t>
            </a:r>
            <a:endParaRPr lang="el-GR" sz="22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595959"/>
                </a:solidFill>
              </a:rPr>
              <a:t>Chief Executive Officer ELIXIR</a:t>
            </a:r>
          </a:p>
          <a:p>
            <a:pPr marL="0" indent="0">
              <a:buNone/>
            </a:pPr>
            <a:endParaRPr lang="en-US" sz="22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595959"/>
                </a:solidFill>
              </a:rPr>
              <a:t>Michael Anagnostou</a:t>
            </a:r>
            <a:endParaRPr lang="el-GR" sz="22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595959"/>
                </a:solidFill>
              </a:rPr>
              <a:t>University Teacher in Sport Management &amp; Quantitative Research Methods, Loughborough University</a:t>
            </a:r>
          </a:p>
          <a:p>
            <a:pPr marL="0" indent="0">
              <a:buNone/>
            </a:pPr>
            <a:endParaRPr lang="en-US" sz="22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595959"/>
                </a:solidFill>
              </a:rPr>
              <a:t>Panagiota Balaska</a:t>
            </a:r>
            <a:endParaRPr lang="el-GR" sz="22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595959"/>
                </a:solidFill>
              </a:rPr>
              <a:t>Deputy Director, Sports Directorate</a:t>
            </a:r>
            <a:r>
              <a:rPr lang="el-GR" sz="2200" dirty="0">
                <a:solidFill>
                  <a:srgbClr val="595959"/>
                </a:solidFill>
              </a:rPr>
              <a:t> </a:t>
            </a:r>
            <a:r>
              <a:rPr lang="en-US" sz="2200" dirty="0">
                <a:solidFill>
                  <a:srgbClr val="595959"/>
                </a:solidFill>
              </a:rPr>
              <a:t>Municipality of </a:t>
            </a:r>
            <a:r>
              <a:rPr lang="en-US" sz="2200" dirty="0" err="1">
                <a:solidFill>
                  <a:srgbClr val="595959"/>
                </a:solidFill>
              </a:rPr>
              <a:t>Kordelio</a:t>
            </a:r>
            <a:r>
              <a:rPr lang="en-US" sz="2200" dirty="0">
                <a:solidFill>
                  <a:srgbClr val="595959"/>
                </a:solidFill>
              </a:rPr>
              <a:t>–</a:t>
            </a:r>
            <a:r>
              <a:rPr lang="en-US" sz="2200" dirty="0" err="1">
                <a:solidFill>
                  <a:srgbClr val="595959"/>
                </a:solidFill>
              </a:rPr>
              <a:t>Evosmos</a:t>
            </a:r>
            <a:endParaRPr lang="el-GR" sz="22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l-GR" sz="22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rgbClr val="595959"/>
                </a:solidFill>
              </a:rPr>
              <a:t>Vasilios (Bill) </a:t>
            </a:r>
            <a:r>
              <a:rPr lang="en-US" sz="2200" b="1" dirty="0" err="1">
                <a:solidFill>
                  <a:srgbClr val="595959"/>
                </a:solidFill>
              </a:rPr>
              <a:t>Baltzopoulos</a:t>
            </a:r>
            <a:endParaRPr lang="el-GR" sz="22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595959"/>
                </a:solidFill>
              </a:rPr>
              <a:t>Professor of Biomechanics and former Head of the Research Institute for Sport and Exercise Sciences (RISES) at Liverpool John </a:t>
            </a:r>
            <a:r>
              <a:rPr lang="en-US" sz="2200" dirty="0" err="1">
                <a:solidFill>
                  <a:srgbClr val="595959"/>
                </a:solidFill>
              </a:rPr>
              <a:t>Moores</a:t>
            </a:r>
            <a:r>
              <a:rPr lang="en-US" sz="2200" dirty="0">
                <a:solidFill>
                  <a:srgbClr val="595959"/>
                </a:solidFill>
              </a:rPr>
              <a:t> University (LJMU)</a:t>
            </a: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1A253BC-6803-A3CA-B5C3-6D04E36B8FFC}"/>
              </a:ext>
            </a:extLst>
          </p:cNvPr>
          <p:cNvCxnSpPr>
            <a:cxnSpLocks/>
          </p:cNvCxnSpPr>
          <p:nvPr/>
        </p:nvCxnSpPr>
        <p:spPr>
          <a:xfrm>
            <a:off x="1900298" y="25527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C1F0EBD-7843-6E61-BB9E-CB839FFEBACF}"/>
              </a:ext>
            </a:extLst>
          </p:cNvPr>
          <p:cNvCxnSpPr>
            <a:cxnSpLocks/>
          </p:cNvCxnSpPr>
          <p:nvPr/>
        </p:nvCxnSpPr>
        <p:spPr>
          <a:xfrm>
            <a:off x="1900298" y="38535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726CE23-E74B-ADBD-779C-BFDCD90225E8}"/>
              </a:ext>
            </a:extLst>
          </p:cNvPr>
          <p:cNvCxnSpPr>
            <a:cxnSpLocks/>
          </p:cNvCxnSpPr>
          <p:nvPr/>
        </p:nvCxnSpPr>
        <p:spPr>
          <a:xfrm>
            <a:off x="1900298" y="515445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950E9D2F-490A-F28B-0C26-2E332B3F257C}"/>
              </a:ext>
            </a:extLst>
          </p:cNvPr>
          <p:cNvCxnSpPr>
            <a:cxnSpLocks/>
          </p:cNvCxnSpPr>
          <p:nvPr/>
        </p:nvCxnSpPr>
        <p:spPr>
          <a:xfrm>
            <a:off x="1900298" y="6564808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FA61A873-9DDB-A316-1277-20DA25E5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138" y="1251824"/>
            <a:ext cx="1270311" cy="1270311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F12929E2-EF5F-5F9C-E83C-FCFF84BF5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38" y="2586540"/>
            <a:ext cx="1278317" cy="1278317"/>
          </a:xfrm>
          <a:prstGeom prst="rect">
            <a:avLst/>
          </a:prstGeom>
        </p:spPr>
      </p:pic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0423D2A6-1448-4DEA-48FC-F5AF200FA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38" y="3884146"/>
            <a:ext cx="1270310" cy="1270310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23755E14-FEAE-B173-CE89-9F4097F5BF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850" y="5202263"/>
            <a:ext cx="1339398" cy="134349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4A10DC6-7ABB-BCE2-D2C4-1759DA221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88" y="104775"/>
            <a:ext cx="2171700" cy="7143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DEBC0FB6-FCD2-8179-6D21-0609E0BC0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418" y="186571"/>
            <a:ext cx="923925" cy="6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F1ED6-1D59-0686-96CC-4B9982895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BA31703-D48F-594D-ADEA-2DDD76D45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D163B0-96AC-5A23-1340-2FBFBF9B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E9A5AC3-7D6F-9347-75BF-185CDB1D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ΕΞΩΤΕΡΙΚΗ ΣΥΜΒΟΥΛΕΥΤΙΚΗ ΕΠΙΤΡΟΠΗ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DD8F814-1C2D-6900-1F93-F138C36B2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2162175"/>
            <a:ext cx="7061348" cy="4735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Σταύρος </a:t>
            </a:r>
            <a:r>
              <a:rPr lang="el-GR" sz="2000" b="1" dirty="0" err="1">
                <a:solidFill>
                  <a:srgbClr val="595959"/>
                </a:solidFill>
              </a:rPr>
              <a:t>Τάχης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Διευθυντής Μάρκετινγκ &amp; Εμπορίου της ΚΑΕ ΠΑΟΚ </a:t>
            </a:r>
          </a:p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Μαριάννα </a:t>
            </a:r>
            <a:r>
              <a:rPr lang="el-GR" sz="2000" b="1" dirty="0" err="1">
                <a:solidFill>
                  <a:srgbClr val="595959"/>
                </a:solidFill>
              </a:rPr>
              <a:t>Φυργαδιώτη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Επιχειρηματίας και ιδιοκτήτρια της Επιχείρησης </a:t>
            </a:r>
            <a:r>
              <a:rPr lang="en-US" sz="2000" dirty="0" err="1">
                <a:solidFill>
                  <a:srgbClr val="595959"/>
                </a:solidFill>
              </a:rPr>
              <a:t>Wonderfin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 err="1">
                <a:solidFill>
                  <a:srgbClr val="595959"/>
                </a:solidFill>
              </a:rPr>
              <a:t>Ανή</a:t>
            </a:r>
            <a:r>
              <a:rPr lang="el-GR" sz="2000" b="1" dirty="0">
                <a:solidFill>
                  <a:srgbClr val="595959"/>
                </a:solidFill>
              </a:rPr>
              <a:t> (Στυλιανή) Χρόνη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Καθηγήτρια Αθλητικής Ψυχολογίας και Προπονητικής του Τμήματος Αθλητισμού και Φυσικής Αγωγής στο Πανεπιστήμιο Εφαρμοσμένων Επιστημών της Εσωτερικής Νορβηγίας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9F25B0E-4CC7-964C-9997-CC6DC988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6" y="152053"/>
            <a:ext cx="3145809" cy="719390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327C139-E3D4-7EF6-E321-BAC62F2B7253}"/>
              </a:ext>
            </a:extLst>
          </p:cNvPr>
          <p:cNvCxnSpPr>
            <a:cxnSpLocks/>
          </p:cNvCxnSpPr>
          <p:nvPr/>
        </p:nvCxnSpPr>
        <p:spPr>
          <a:xfrm>
            <a:off x="1900298" y="31242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C43F2FC0-69B2-E646-F9B7-9235C6D31B8F}"/>
              </a:ext>
            </a:extLst>
          </p:cNvPr>
          <p:cNvCxnSpPr>
            <a:cxnSpLocks/>
          </p:cNvCxnSpPr>
          <p:nvPr/>
        </p:nvCxnSpPr>
        <p:spPr>
          <a:xfrm>
            <a:off x="1900298" y="44250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C05F3FE7-5A8D-DE9A-6A32-ABC2E1A3468F}"/>
              </a:ext>
            </a:extLst>
          </p:cNvPr>
          <p:cNvCxnSpPr>
            <a:cxnSpLocks/>
          </p:cNvCxnSpPr>
          <p:nvPr/>
        </p:nvCxnSpPr>
        <p:spPr>
          <a:xfrm>
            <a:off x="1900298" y="589740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65E4488-747A-34A6-268D-4F89B3E6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648" y="3160433"/>
            <a:ext cx="1251801" cy="12448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5031D1BD-94A1-D963-7B96-7AAA62204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648" y="1813735"/>
            <a:ext cx="1274174" cy="126807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20DC8B6-7BC0-8579-47A5-683988E4B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442" y="4465104"/>
            <a:ext cx="1242585" cy="12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7EDE6-1D7E-7BBA-253C-3D7D153A3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CDBE927-CF84-9C70-D782-84C18EF56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D7C146-71F8-AC78-FF87-F1820BA47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172822-3FD9-3DC4-0D00-2D5E8653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EXTERNAL ADVISORY COMMITTEE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69D5BF7-6AA4-6E3D-C7B7-9CE5CAC80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266825"/>
            <a:ext cx="7061348" cy="5278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595959"/>
                </a:solidFill>
              </a:rPr>
              <a:t>Stiliani</a:t>
            </a:r>
            <a:r>
              <a:rPr lang="en-US" sz="2000" b="1" dirty="0">
                <a:solidFill>
                  <a:srgbClr val="595959"/>
                </a:solidFill>
              </a:rPr>
              <a:t> "Ani" </a:t>
            </a:r>
            <a:r>
              <a:rPr lang="en-US" sz="2000" b="1" dirty="0" err="1">
                <a:solidFill>
                  <a:srgbClr val="595959"/>
                </a:solidFill>
              </a:rPr>
              <a:t>Chroni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Professor of Sports Psychology and Coaching at the Department of Sports and Physical Education at the University of Applied Sciences of Inner Norway</a:t>
            </a:r>
          </a:p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Marianna </a:t>
            </a:r>
            <a:r>
              <a:rPr lang="en-US" sz="2000" b="1" dirty="0" err="1">
                <a:solidFill>
                  <a:srgbClr val="595959"/>
                </a:solidFill>
              </a:rPr>
              <a:t>Fyrgadioti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Entrepreneur &amp; Business Owner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Giorgos </a:t>
            </a:r>
            <a:r>
              <a:rPr lang="en-US" sz="2000" b="1" dirty="0" err="1">
                <a:solidFill>
                  <a:srgbClr val="595959"/>
                </a:solidFill>
              </a:rPr>
              <a:t>Gkourtsas</a:t>
            </a:r>
            <a:endParaRPr lang="en-US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Assistant Director, AEK FC Academy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Kyriaki </a:t>
            </a:r>
            <a:r>
              <a:rPr lang="en-US" sz="2000" b="1" dirty="0" err="1">
                <a:solidFill>
                  <a:srgbClr val="595959"/>
                </a:solidFill>
              </a:rPr>
              <a:t>Kaplanidou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Chair, Professor at the University of Florida Department of Sport Management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C5DCF88F-9422-D3A4-8F00-81FA8B65F32E}"/>
              </a:ext>
            </a:extLst>
          </p:cNvPr>
          <p:cNvCxnSpPr>
            <a:cxnSpLocks/>
          </p:cNvCxnSpPr>
          <p:nvPr/>
        </p:nvCxnSpPr>
        <p:spPr>
          <a:xfrm>
            <a:off x="1900298" y="25527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7A0391BC-8D17-7717-72CE-51946B8E78A9}"/>
              </a:ext>
            </a:extLst>
          </p:cNvPr>
          <p:cNvCxnSpPr>
            <a:cxnSpLocks/>
          </p:cNvCxnSpPr>
          <p:nvPr/>
        </p:nvCxnSpPr>
        <p:spPr>
          <a:xfrm>
            <a:off x="1900298" y="38535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25AC4492-986B-69F7-5FE5-660416DED6AF}"/>
              </a:ext>
            </a:extLst>
          </p:cNvPr>
          <p:cNvCxnSpPr>
            <a:cxnSpLocks/>
          </p:cNvCxnSpPr>
          <p:nvPr/>
        </p:nvCxnSpPr>
        <p:spPr>
          <a:xfrm>
            <a:off x="1900298" y="515445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6031764C-59AF-F2D2-F527-383749DA1F92}"/>
              </a:ext>
            </a:extLst>
          </p:cNvPr>
          <p:cNvCxnSpPr>
            <a:cxnSpLocks/>
          </p:cNvCxnSpPr>
          <p:nvPr/>
        </p:nvCxnSpPr>
        <p:spPr>
          <a:xfrm>
            <a:off x="1900298" y="6564808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FEC7EEC-CCC6-51A2-E60A-0CA4A7EE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648" y="2607983"/>
            <a:ext cx="1251801" cy="124480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8F2A78-8239-4DD7-9105-B9514885E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648" y="3892768"/>
            <a:ext cx="1268692" cy="126869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FC8F3056-F648-9214-09DA-E026E2019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648" y="5203169"/>
            <a:ext cx="1268692" cy="126869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4F8025-6B1D-044D-69F4-5ABFFEEBA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755" y="1280970"/>
            <a:ext cx="1242585" cy="124258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46A3F24-C799-1A79-2B5F-61C613629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00" y="65578"/>
            <a:ext cx="298729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3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1DCB9-50D9-26E6-7000-1BD8BE15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CDBE7D-95FB-C827-CA70-8103132D9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AC7192-617F-0BF9-EE6D-F971BE44B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BA786D-1883-7AE0-6A9E-225BE82C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EXTERNAL ADVISORY COMMITTEE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B2B745E-E081-116D-B7FC-68A5F578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485900"/>
            <a:ext cx="7061348" cy="5145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Markos </a:t>
            </a:r>
            <a:r>
              <a:rPr lang="en-US" sz="2000" b="1" dirty="0" err="1">
                <a:solidFill>
                  <a:srgbClr val="595959"/>
                </a:solidFill>
              </a:rPr>
              <a:t>Klonizakis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Professor of Vascular and Clinical Physiology at School Of Health and Social Care, Sheffield Hallam University</a:t>
            </a:r>
          </a:p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Nikos </a:t>
            </a:r>
            <a:r>
              <a:rPr lang="en-US" sz="2000" b="1" dirty="0" err="1">
                <a:solidFill>
                  <a:srgbClr val="595959"/>
                </a:solidFill>
              </a:rPr>
              <a:t>Makronasios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Founder and owner of the sports center </a:t>
            </a:r>
            <a:r>
              <a:rPr lang="en-US" sz="2000" dirty="0" err="1">
                <a:solidFill>
                  <a:srgbClr val="595959"/>
                </a:solidFill>
              </a:rPr>
              <a:t>NmaK</a:t>
            </a:r>
            <a:r>
              <a:rPr lang="en-US" sz="2000" dirty="0">
                <a:solidFill>
                  <a:srgbClr val="595959"/>
                </a:solidFill>
              </a:rPr>
              <a:t> fitness Sports Academy - Health Club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Nikos Ntoumanis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Professor of Motivation Science at the Department of Sports Science and Clinical Biomechanics at the Faculty of Health Sciences at SDU. Co-director of the Danish Centre for Motivation and </a:t>
            </a:r>
            <a:r>
              <a:rPr lang="en-US" sz="2000" dirty="0" err="1">
                <a:solidFill>
                  <a:srgbClr val="595959"/>
                </a:solidFill>
              </a:rPr>
              <a:t>Behaviour</a:t>
            </a:r>
            <a:r>
              <a:rPr lang="en-US" sz="2000" dirty="0">
                <a:solidFill>
                  <a:srgbClr val="595959"/>
                </a:solidFill>
              </a:rPr>
              <a:t> Science at SDU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E72448F9-78AE-9C00-F0F2-115A0F1F05D0}"/>
              </a:ext>
            </a:extLst>
          </p:cNvPr>
          <p:cNvCxnSpPr>
            <a:cxnSpLocks/>
          </p:cNvCxnSpPr>
          <p:nvPr/>
        </p:nvCxnSpPr>
        <p:spPr>
          <a:xfrm>
            <a:off x="1900298" y="31242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E5355B00-D7F6-603F-0314-93AF3E7DCADB}"/>
              </a:ext>
            </a:extLst>
          </p:cNvPr>
          <p:cNvCxnSpPr>
            <a:cxnSpLocks/>
          </p:cNvCxnSpPr>
          <p:nvPr/>
        </p:nvCxnSpPr>
        <p:spPr>
          <a:xfrm>
            <a:off x="1900298" y="44250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05B17E16-37FB-D7E2-9CB8-2286D3AB4A8F}"/>
              </a:ext>
            </a:extLst>
          </p:cNvPr>
          <p:cNvCxnSpPr>
            <a:cxnSpLocks/>
          </p:cNvCxnSpPr>
          <p:nvPr/>
        </p:nvCxnSpPr>
        <p:spPr>
          <a:xfrm>
            <a:off x="1900298" y="6040279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D5D820F3-6EB8-B736-A728-3A0DC454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12" y="1734977"/>
            <a:ext cx="1343028" cy="1343028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AF012D-7C2E-7CEB-DB31-8C545ABE6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457" y="3153867"/>
            <a:ext cx="1261798" cy="126869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A0F6D31-1F71-5907-0D7E-765E55F4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33" y="4459176"/>
            <a:ext cx="1280185" cy="1275262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6AE95CD-F594-FFD6-3177-7CFDAD6CA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88" y="104775"/>
            <a:ext cx="2171700" cy="71437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6FE1ADA3-BFFD-73E6-CC6C-3C392284E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418" y="186571"/>
            <a:ext cx="923925" cy="6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057D74-C2AF-6335-71BA-3A582C10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E50493-C54E-D082-6571-6DD113DCC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E8268B-F968-E34B-F3E5-41DF2DE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253ADA9-2589-7000-39F8-18AD5545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EXTERNAL ADVISORY COMMITTEE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A07AA74-90D7-E463-9D75-92A0896A7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781175"/>
            <a:ext cx="7061348" cy="4735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Harry Papadopoulos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Professor of Exercise Science, College of Health Professions, Department of Kinesiology, Pacific Lutheran University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Petridis Paris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Commercial Sales &amp; Marketing Manager, Matrix Fitness Hellas</a:t>
            </a:r>
          </a:p>
          <a:p>
            <a:pPr marL="0" indent="0">
              <a:buNone/>
            </a:pP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Magda </a:t>
            </a:r>
            <a:r>
              <a:rPr lang="en-US" sz="2000" b="1" dirty="0" err="1">
                <a:solidFill>
                  <a:srgbClr val="595959"/>
                </a:solidFill>
              </a:rPr>
              <a:t>Rousseti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Director of Sports and Culture at the Municipality of </a:t>
            </a:r>
            <a:r>
              <a:rPr lang="en-US" sz="2000" dirty="0" err="1">
                <a:solidFill>
                  <a:srgbClr val="595959"/>
                </a:solidFill>
              </a:rPr>
              <a:t>Ampelokipi</a:t>
            </a:r>
            <a:r>
              <a:rPr lang="en-US" sz="2000" dirty="0">
                <a:solidFill>
                  <a:srgbClr val="595959"/>
                </a:solidFill>
              </a:rPr>
              <a:t> – </a:t>
            </a:r>
            <a:r>
              <a:rPr lang="en-US" sz="2000" dirty="0" err="1">
                <a:solidFill>
                  <a:srgbClr val="595959"/>
                </a:solidFill>
              </a:rPr>
              <a:t>Menemenis</a:t>
            </a: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EAD13B5-81E2-817C-70B2-4A3467818D07}"/>
              </a:ext>
            </a:extLst>
          </p:cNvPr>
          <p:cNvCxnSpPr>
            <a:cxnSpLocks/>
          </p:cNvCxnSpPr>
          <p:nvPr/>
        </p:nvCxnSpPr>
        <p:spPr>
          <a:xfrm>
            <a:off x="1900298" y="291465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C691C5E-8214-0500-B7E2-84FA90240CEC}"/>
              </a:ext>
            </a:extLst>
          </p:cNvPr>
          <p:cNvCxnSpPr>
            <a:cxnSpLocks/>
          </p:cNvCxnSpPr>
          <p:nvPr/>
        </p:nvCxnSpPr>
        <p:spPr>
          <a:xfrm>
            <a:off x="1900298" y="421552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784BFE47-ABA1-68F4-E062-861AA953C54E}"/>
              </a:ext>
            </a:extLst>
          </p:cNvPr>
          <p:cNvCxnSpPr>
            <a:cxnSpLocks/>
          </p:cNvCxnSpPr>
          <p:nvPr/>
        </p:nvCxnSpPr>
        <p:spPr>
          <a:xfrm>
            <a:off x="1900298" y="551640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1D9D4C2-EB82-6BAF-DC41-38DA0F86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32" y="1578088"/>
            <a:ext cx="1280186" cy="1280186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F51F58AB-2673-3EFB-6BB1-62B1BCC3C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104" y="2922534"/>
            <a:ext cx="1286004" cy="129299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C458F058-1209-41DB-4ECC-6AE22F8FF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934" y="4242230"/>
            <a:ext cx="1274174" cy="12741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3522710-0B86-E11D-21DF-B8688A240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88" y="104775"/>
            <a:ext cx="2171700" cy="71437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64E9122-EFAB-8822-7652-C05AC5997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418" y="186571"/>
            <a:ext cx="923925" cy="6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7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A038FB-BFD9-DF8A-AFE1-7B21C1EE1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9C9A62-B3E0-B5FE-9741-39F6BD06A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4C856-32E2-6847-B03F-7FCCD8BD7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5C8071B-9CD2-BD0C-955F-6CA7D80A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EXTERNAL ADVISORY COMMITTEE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C88CFCE-53D2-2EF2-9BC1-4BA885907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2028826"/>
            <a:ext cx="7061348" cy="39073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Maria </a:t>
            </a:r>
            <a:r>
              <a:rPr lang="en-US" sz="2000" b="1" dirty="0" err="1">
                <a:solidFill>
                  <a:srgbClr val="595959"/>
                </a:solidFill>
              </a:rPr>
              <a:t>Soumbasi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Head of the Department of Tourism Planning and Development &amp; Sports Infrastructure, Municipality of </a:t>
            </a:r>
            <a:r>
              <a:rPr lang="en-US" sz="2000" dirty="0" err="1">
                <a:solidFill>
                  <a:srgbClr val="595959"/>
                </a:solidFill>
              </a:rPr>
              <a:t>Pylaia-Chortiatis</a:t>
            </a: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Stavros</a:t>
            </a:r>
            <a:r>
              <a:rPr lang="el-GR" sz="2000" b="1" dirty="0">
                <a:solidFill>
                  <a:srgbClr val="595959"/>
                </a:solidFill>
              </a:rPr>
              <a:t> </a:t>
            </a:r>
            <a:r>
              <a:rPr lang="en-US" sz="2000" b="1" dirty="0">
                <a:solidFill>
                  <a:srgbClr val="595959"/>
                </a:solidFill>
              </a:rPr>
              <a:t>Tachis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Marketing Manager, PAOK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595959"/>
                </a:solidFill>
              </a:rPr>
              <a:t>Sophia </a:t>
            </a:r>
            <a:r>
              <a:rPr lang="en-US" sz="2000" b="1" dirty="0" err="1">
                <a:solidFill>
                  <a:srgbClr val="595959"/>
                </a:solidFill>
              </a:rPr>
              <a:t>Voukantsi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Deputy General Director, Down Syndrome Association of Greece 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A2C8D387-8218-B334-1B1C-FB41EFBC5099}"/>
              </a:ext>
            </a:extLst>
          </p:cNvPr>
          <p:cNvCxnSpPr>
            <a:cxnSpLocks/>
          </p:cNvCxnSpPr>
          <p:nvPr/>
        </p:nvCxnSpPr>
        <p:spPr>
          <a:xfrm>
            <a:off x="1900298" y="322492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1957531C-010A-CEFD-EE9C-DE4C0B29C894}"/>
              </a:ext>
            </a:extLst>
          </p:cNvPr>
          <p:cNvCxnSpPr>
            <a:cxnSpLocks/>
          </p:cNvCxnSpPr>
          <p:nvPr/>
        </p:nvCxnSpPr>
        <p:spPr>
          <a:xfrm>
            <a:off x="1900298" y="452580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59FF8BE1-953B-C4C5-C950-CB1894FDB984}"/>
              </a:ext>
            </a:extLst>
          </p:cNvPr>
          <p:cNvCxnSpPr>
            <a:cxnSpLocks/>
          </p:cNvCxnSpPr>
          <p:nvPr/>
        </p:nvCxnSpPr>
        <p:spPr>
          <a:xfrm>
            <a:off x="1900298" y="5936158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302FA681-9C82-928D-57A1-A6FB4050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96" b="11747"/>
          <a:stretch>
            <a:fillRect/>
          </a:stretch>
        </p:blipFill>
        <p:spPr>
          <a:xfrm>
            <a:off x="2485761" y="4562369"/>
            <a:ext cx="1686661" cy="132759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BBAEC8F9-E87D-F236-79C5-2CFA9AFFC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38" y="1923838"/>
            <a:ext cx="1256104" cy="12561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4BE2EDAB-BE70-4468-DFF4-9787AD333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38" y="3236858"/>
            <a:ext cx="1278379" cy="1271432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082AA2-F200-356D-C986-3A331E7BF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88" y="104775"/>
            <a:ext cx="2171700" cy="71437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31A5F28-B0A3-3CBB-B4F0-F2BE7F75D6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418" y="186571"/>
            <a:ext cx="923925" cy="6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C8CFB0-359A-96EB-66FB-2CE1A1383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5626844-7E44-24E5-22EB-035EA8D26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CD8516-5BB5-7AD1-4CCA-27729B390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C17280-E0A7-FA74-CDB7-2DF07C55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ΕΞΩΤΕΡΙΚΗ ΣΥΜΒΟΥΛΕΥΤΙΚΗ ΕΠΙΤΡΟΠΗ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766414A8-71FE-7E90-6724-D946DEEE7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343025"/>
            <a:ext cx="7061348" cy="5173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Αλέξανδρος Αλεξιάδης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Διευθύνων σύμβουλος και </a:t>
            </a:r>
            <a:r>
              <a:rPr lang="en-US" sz="2000" dirty="0" err="1">
                <a:solidFill>
                  <a:srgbClr val="595959"/>
                </a:solidFill>
              </a:rPr>
              <a:t>ιδρυτής</a:t>
            </a:r>
            <a:r>
              <a:rPr lang="en-US" sz="2000" dirty="0">
                <a:solidFill>
                  <a:srgbClr val="595959"/>
                </a:solidFill>
              </a:rPr>
              <a:t> </a:t>
            </a:r>
            <a:r>
              <a:rPr lang="en-US" sz="2000" dirty="0" err="1">
                <a:solidFill>
                  <a:srgbClr val="595959"/>
                </a:solidFill>
              </a:rPr>
              <a:t>των</a:t>
            </a:r>
            <a:r>
              <a:rPr lang="en-US" sz="2000" dirty="0">
                <a:solidFill>
                  <a:srgbClr val="595959"/>
                </a:solidFill>
              </a:rPr>
              <a:t> ELIXIR Physical Health &amp; Prevention Studios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rgbClr val="595959"/>
                </a:solidFill>
              </a:rPr>
              <a:t>Μιχάλης</a:t>
            </a:r>
            <a:r>
              <a:rPr lang="en-US" sz="2000" b="1" dirty="0">
                <a:solidFill>
                  <a:srgbClr val="595959"/>
                </a:solidFill>
              </a:rPr>
              <a:t> </a:t>
            </a:r>
            <a:r>
              <a:rPr lang="en-US" sz="2000" b="1" dirty="0" err="1">
                <a:solidFill>
                  <a:srgbClr val="595959"/>
                </a:solidFill>
              </a:rPr>
              <a:t>Αν</a:t>
            </a:r>
            <a:r>
              <a:rPr lang="en-US" sz="2000" b="1" dirty="0">
                <a:solidFill>
                  <a:srgbClr val="595959"/>
                </a:solidFill>
              </a:rPr>
              <a:t>αγνώστου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95959"/>
                </a:solidFill>
              </a:rPr>
              <a:t>Κα</a:t>
            </a:r>
            <a:r>
              <a:rPr lang="en-US" sz="2000" dirty="0" err="1">
                <a:solidFill>
                  <a:srgbClr val="595959"/>
                </a:solidFill>
              </a:rPr>
              <a:t>θηγητής</a:t>
            </a:r>
            <a:r>
              <a:rPr lang="en-US" sz="2000" dirty="0">
                <a:solidFill>
                  <a:srgbClr val="595959"/>
                </a:solidFill>
              </a:rPr>
              <a:t> Sport Management στο Loughborough University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Σοφία </a:t>
            </a:r>
            <a:r>
              <a:rPr lang="el-GR" sz="2000" b="1" dirty="0" err="1">
                <a:solidFill>
                  <a:srgbClr val="595959"/>
                </a:solidFill>
              </a:rPr>
              <a:t>Βουκάντση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Αναπληρώτρια Γενική Διευθύντρια στον Σύλλογο Συνδρόμου </a:t>
            </a:r>
            <a:r>
              <a:rPr lang="el-GR" sz="2000" dirty="0" err="1">
                <a:solidFill>
                  <a:srgbClr val="595959"/>
                </a:solidFill>
              </a:rPr>
              <a:t>Down</a:t>
            </a:r>
            <a:r>
              <a:rPr lang="el-GR" sz="2000" dirty="0">
                <a:solidFill>
                  <a:srgbClr val="595959"/>
                </a:solidFill>
              </a:rPr>
              <a:t> Ελλάδος </a:t>
            </a:r>
          </a:p>
          <a:p>
            <a:pPr marL="0" indent="0">
              <a:buNone/>
            </a:pP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Γεώργιος </a:t>
            </a:r>
            <a:r>
              <a:rPr lang="el-GR" sz="2000" b="1" dirty="0" err="1">
                <a:solidFill>
                  <a:srgbClr val="595959"/>
                </a:solidFill>
              </a:rPr>
              <a:t>Γκούρτσας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Βοηθός Διευθυντή Ακαδημιών </a:t>
            </a:r>
            <a:r>
              <a:rPr lang="el-GR" sz="2000">
                <a:solidFill>
                  <a:srgbClr val="595959"/>
                </a:solidFill>
              </a:rPr>
              <a:t>της ΑΕΚ</a:t>
            </a:r>
            <a:endParaRPr lang="el-GR" sz="2000" dirty="0">
              <a:solidFill>
                <a:srgbClr val="59595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C8142A6-A3A1-5BFD-11C7-95C5BD59F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6" y="152053"/>
            <a:ext cx="3145809" cy="719390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4907CA3A-D5C7-AD24-BBE4-B92C238276EB}"/>
              </a:ext>
            </a:extLst>
          </p:cNvPr>
          <p:cNvCxnSpPr>
            <a:cxnSpLocks/>
          </p:cNvCxnSpPr>
          <p:nvPr/>
        </p:nvCxnSpPr>
        <p:spPr>
          <a:xfrm>
            <a:off x="1900298" y="25527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D564DA7B-DB1D-1E25-936E-F4528D6687D8}"/>
              </a:ext>
            </a:extLst>
          </p:cNvPr>
          <p:cNvCxnSpPr>
            <a:cxnSpLocks/>
          </p:cNvCxnSpPr>
          <p:nvPr/>
        </p:nvCxnSpPr>
        <p:spPr>
          <a:xfrm>
            <a:off x="1900298" y="38535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82E86AF5-40B0-378D-D83C-EECE5DAC90D1}"/>
              </a:ext>
            </a:extLst>
          </p:cNvPr>
          <p:cNvCxnSpPr>
            <a:cxnSpLocks/>
          </p:cNvCxnSpPr>
          <p:nvPr/>
        </p:nvCxnSpPr>
        <p:spPr>
          <a:xfrm>
            <a:off x="1900298" y="515445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6C7AAD99-3816-A513-6616-0C91A15EBAA4}"/>
              </a:ext>
            </a:extLst>
          </p:cNvPr>
          <p:cNvCxnSpPr>
            <a:cxnSpLocks/>
          </p:cNvCxnSpPr>
          <p:nvPr/>
        </p:nvCxnSpPr>
        <p:spPr>
          <a:xfrm>
            <a:off x="1900298" y="6564808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55A81F5D-5BB4-C881-0D90-BB5480364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38" y="1251824"/>
            <a:ext cx="1270311" cy="1270311"/>
          </a:xfrm>
          <a:prstGeom prst="rect">
            <a:avLst/>
          </a:prstGeom>
        </p:spPr>
      </p:pic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A41F6397-78B0-033D-A3CB-CA388A761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938" y="2586540"/>
            <a:ext cx="1278317" cy="127831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6A1A23FF-3C19-D911-3048-E6FFEE2C40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9196" b="11747"/>
          <a:stretch>
            <a:fillRect/>
          </a:stretch>
        </p:blipFill>
        <p:spPr>
          <a:xfrm>
            <a:off x="2485761" y="3876569"/>
            <a:ext cx="1609989" cy="12672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73282B-C270-13FE-DF78-B71659870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757" y="5225285"/>
            <a:ext cx="1268692" cy="126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F6E654-B46B-C98E-D16E-A10EDE886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5861C8-93F9-B549-541E-AEF9625BE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4F0DC-BD30-A586-F78F-38626A5D3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8133163-734B-67D4-5EFE-CCF228AD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ΕΞΩΤΕΡΙΚΗ ΣΥΜΒΟΥΛΕΥΤΙΚΗ ΕΠΙΤΡΟΠΗ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34CDBD5F-0AB5-B2D9-AC87-B5860696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485900"/>
            <a:ext cx="7061348" cy="55229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Κυριακή (Κική) Καπλανίδου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Καθηγήτρια και Πρόεδρος του Τμήματος Αθλητικής Διοίκησης στο </a:t>
            </a:r>
            <a:r>
              <a:rPr lang="el-GR" sz="2000" dirty="0" err="1">
                <a:solidFill>
                  <a:srgbClr val="595959"/>
                </a:solidFill>
              </a:rPr>
              <a:t>University</a:t>
            </a:r>
            <a:r>
              <a:rPr lang="el-GR" sz="2000" dirty="0">
                <a:solidFill>
                  <a:srgbClr val="595959"/>
                </a:solidFill>
              </a:rPr>
              <a:t> of </a:t>
            </a:r>
            <a:r>
              <a:rPr lang="el-GR" sz="2000" dirty="0" err="1">
                <a:solidFill>
                  <a:srgbClr val="595959"/>
                </a:solidFill>
              </a:rPr>
              <a:t>Florida</a:t>
            </a:r>
            <a:r>
              <a:rPr lang="el-GR" sz="2000" dirty="0">
                <a:solidFill>
                  <a:srgbClr val="595959"/>
                </a:solidFill>
              </a:rPr>
              <a:t> των ΗΠΑ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Μάρκος </a:t>
            </a:r>
            <a:r>
              <a:rPr lang="el-GR" sz="2000" b="1" dirty="0" err="1">
                <a:solidFill>
                  <a:srgbClr val="595959"/>
                </a:solidFill>
              </a:rPr>
              <a:t>Κλονιζάκης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Καθηγητής Αγγειακής και Κλινικής Φυσιολογίας του Τμήματος Νοσηλευτικής και Μαιευτικής στο Πανεπιστήμιο </a:t>
            </a:r>
            <a:r>
              <a:rPr lang="el-GR" sz="2000" dirty="0" err="1">
                <a:solidFill>
                  <a:srgbClr val="595959"/>
                </a:solidFill>
              </a:rPr>
              <a:t>Sheffield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Hallam</a:t>
            </a:r>
            <a:r>
              <a:rPr lang="el-GR" sz="2000" dirty="0">
                <a:solidFill>
                  <a:srgbClr val="595959"/>
                </a:solidFill>
              </a:rPr>
              <a:t>, </a:t>
            </a:r>
            <a:r>
              <a:rPr lang="el-GR" sz="2000" dirty="0" err="1">
                <a:solidFill>
                  <a:srgbClr val="595959"/>
                </a:solidFill>
              </a:rPr>
              <a:t>Σέφιλντ</a:t>
            </a:r>
            <a:r>
              <a:rPr lang="el-GR" sz="2000" dirty="0">
                <a:solidFill>
                  <a:srgbClr val="595959"/>
                </a:solidFill>
              </a:rPr>
              <a:t> Ηνωμένου Βασιλείου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Νίκος </a:t>
            </a:r>
            <a:r>
              <a:rPr lang="el-GR" sz="2000" b="1" dirty="0" err="1">
                <a:solidFill>
                  <a:srgbClr val="595959"/>
                </a:solidFill>
              </a:rPr>
              <a:t>Μακρονάσιος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Ιδρυτής, ιδιοκτήτης και επικεφαλής προπονητής του αθλητικού κέντρου </a:t>
            </a:r>
            <a:r>
              <a:rPr lang="el-GR" sz="2000" dirty="0" err="1">
                <a:solidFill>
                  <a:srgbClr val="595959"/>
                </a:solidFill>
              </a:rPr>
              <a:t>NmaK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fitness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Sports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Academy</a:t>
            </a:r>
            <a:r>
              <a:rPr lang="el-GR" sz="2000" dirty="0">
                <a:solidFill>
                  <a:srgbClr val="595959"/>
                </a:solidFill>
              </a:rPr>
              <a:t> - Health </a:t>
            </a:r>
            <a:r>
              <a:rPr lang="el-GR" sz="2000" dirty="0" err="1">
                <a:solidFill>
                  <a:srgbClr val="595959"/>
                </a:solidFill>
              </a:rPr>
              <a:t>Club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Παναγιώτα Μπαλάσκα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Αναπληρώτρια Διευθύντρια της Διεύθυνσης Αθλητισμού του Δήμου Κορδελιού – Ευόσμου</a:t>
            </a: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05074D-69C4-4A0F-79B1-25823FA6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6" y="152053"/>
            <a:ext cx="3145809" cy="719390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094F837B-6BB5-CC8E-B518-7F56249999A7}"/>
              </a:ext>
            </a:extLst>
          </p:cNvPr>
          <p:cNvCxnSpPr>
            <a:cxnSpLocks/>
          </p:cNvCxnSpPr>
          <p:nvPr/>
        </p:nvCxnSpPr>
        <p:spPr>
          <a:xfrm>
            <a:off x="1900298" y="25527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513B3F8-0400-7C99-E5C3-3D88FF24EACF}"/>
              </a:ext>
            </a:extLst>
          </p:cNvPr>
          <p:cNvCxnSpPr>
            <a:cxnSpLocks/>
          </p:cNvCxnSpPr>
          <p:nvPr/>
        </p:nvCxnSpPr>
        <p:spPr>
          <a:xfrm>
            <a:off x="1900298" y="3818065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9CBE08F7-1087-7DCB-558B-ED92531595CF}"/>
              </a:ext>
            </a:extLst>
          </p:cNvPr>
          <p:cNvCxnSpPr>
            <a:cxnSpLocks/>
          </p:cNvCxnSpPr>
          <p:nvPr/>
        </p:nvCxnSpPr>
        <p:spPr>
          <a:xfrm>
            <a:off x="1900298" y="515445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id="{EE4AB1B9-C9C6-D77E-80AF-6A6BF7C11769}"/>
              </a:ext>
            </a:extLst>
          </p:cNvPr>
          <p:cNvCxnSpPr>
            <a:cxnSpLocks/>
          </p:cNvCxnSpPr>
          <p:nvPr/>
        </p:nvCxnSpPr>
        <p:spPr>
          <a:xfrm>
            <a:off x="1900298" y="6564808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BD1AEE83-2E3E-622B-FFF8-D148A98E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938" y="5217646"/>
            <a:ext cx="1270310" cy="127031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464595-01F8-0DA9-4860-39E5578BD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073" y="1259819"/>
            <a:ext cx="1268692" cy="126869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BAFDFD0-1219-CA85-A73A-5F79CAAE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1827" y="2572400"/>
            <a:ext cx="1263938" cy="126393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02FF929-F63A-08FF-12EF-CCBE96B77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3784" y="3864899"/>
            <a:ext cx="126198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5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3E752-BD5F-7162-0A3F-DF1E4B5BC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41AF42-FDF1-053F-7F88-FC4865DE4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38849-DE38-0252-12F1-2E92885D6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7658F0-AEA2-741C-A260-FB8D755E7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ΕΞΩΤΕΡΙΚΗ ΣΥΜΒΟΥΛΕΥΤΙΚΗ ΕΠΙΤΡΟΠΗ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B3C7283-219C-C589-1A47-152C03FE3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647825"/>
            <a:ext cx="7061348" cy="47355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Βασίλης </a:t>
            </a:r>
            <a:r>
              <a:rPr lang="el-GR" sz="2000" b="1" dirty="0" err="1">
                <a:solidFill>
                  <a:srgbClr val="595959"/>
                </a:solidFill>
              </a:rPr>
              <a:t>Μπαλτζόπουλος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Καθηγητής </a:t>
            </a:r>
            <a:r>
              <a:rPr lang="el-GR" sz="2000" dirty="0" err="1">
                <a:solidFill>
                  <a:srgbClr val="595959"/>
                </a:solidFill>
              </a:rPr>
              <a:t>Εμβιομηχανικής</a:t>
            </a:r>
            <a:r>
              <a:rPr lang="el-GR" sz="2000" dirty="0">
                <a:solidFill>
                  <a:srgbClr val="595959"/>
                </a:solidFill>
              </a:rPr>
              <a:t> στο </a:t>
            </a:r>
            <a:r>
              <a:rPr lang="en-US" sz="2000" dirty="0">
                <a:solidFill>
                  <a:srgbClr val="595959"/>
                </a:solidFill>
              </a:rPr>
              <a:t>Liverpool John </a:t>
            </a:r>
            <a:r>
              <a:rPr lang="en-US" sz="2000" dirty="0" err="1">
                <a:solidFill>
                  <a:srgbClr val="595959"/>
                </a:solidFill>
              </a:rPr>
              <a:t>Moores</a:t>
            </a:r>
            <a:r>
              <a:rPr lang="en-US" sz="2000" dirty="0">
                <a:solidFill>
                  <a:srgbClr val="595959"/>
                </a:solidFill>
              </a:rPr>
              <a:t> University (LJMU), </a:t>
            </a:r>
            <a:r>
              <a:rPr lang="el-GR" sz="2000" dirty="0">
                <a:solidFill>
                  <a:srgbClr val="595959"/>
                </a:solidFill>
              </a:rPr>
              <a:t>πρώην </a:t>
            </a:r>
            <a:r>
              <a:rPr lang="en-US" sz="2000" dirty="0">
                <a:solidFill>
                  <a:srgbClr val="595959"/>
                </a:solidFill>
              </a:rPr>
              <a:t>Head of RISES </a:t>
            </a:r>
            <a:r>
              <a:rPr lang="el-GR" sz="2000" dirty="0">
                <a:solidFill>
                  <a:srgbClr val="595959"/>
                </a:solidFill>
              </a:rPr>
              <a:t>στο </a:t>
            </a:r>
            <a:r>
              <a:rPr lang="en-US" sz="2000" dirty="0">
                <a:solidFill>
                  <a:srgbClr val="595959"/>
                </a:solidFill>
              </a:rPr>
              <a:t>Liverpool John </a:t>
            </a:r>
            <a:r>
              <a:rPr lang="en-US" sz="2000" dirty="0" err="1">
                <a:solidFill>
                  <a:srgbClr val="595959"/>
                </a:solidFill>
              </a:rPr>
              <a:t>Moores</a:t>
            </a:r>
            <a:r>
              <a:rPr lang="en-US" sz="2000" dirty="0">
                <a:solidFill>
                  <a:srgbClr val="595959"/>
                </a:solidFill>
              </a:rPr>
              <a:t> University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Νίκος </a:t>
            </a:r>
            <a:r>
              <a:rPr lang="el-GR" sz="2000" b="1" dirty="0" err="1">
                <a:solidFill>
                  <a:srgbClr val="595959"/>
                </a:solidFill>
              </a:rPr>
              <a:t>Ντουμάνης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Καθηγητής της Επιστήμης των Κινήτρων του Τμήματος Αθλητικών Επιστημών και Κλινικής </a:t>
            </a:r>
            <a:r>
              <a:rPr lang="el-GR" sz="2000" dirty="0" err="1">
                <a:solidFill>
                  <a:srgbClr val="595959"/>
                </a:solidFill>
              </a:rPr>
              <a:t>Εμβιομηχανικής</a:t>
            </a:r>
            <a:r>
              <a:rPr lang="el-GR" sz="2000" dirty="0">
                <a:solidFill>
                  <a:srgbClr val="595959"/>
                </a:solidFill>
              </a:rPr>
              <a:t> στο Πανεπιστήμιο της Νότιας Δανίας (</a:t>
            </a:r>
            <a:r>
              <a:rPr lang="en-US" sz="2000" dirty="0">
                <a:solidFill>
                  <a:srgbClr val="595959"/>
                </a:solidFill>
              </a:rPr>
              <a:t>SDU), Odense.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Συνδιευθυντής</a:t>
            </a:r>
            <a:r>
              <a:rPr lang="el-GR" sz="2000" dirty="0">
                <a:solidFill>
                  <a:srgbClr val="595959"/>
                </a:solidFill>
              </a:rPr>
              <a:t> και ιδρυτής του </a:t>
            </a:r>
            <a:r>
              <a:rPr lang="en-US" sz="2000" dirty="0">
                <a:solidFill>
                  <a:srgbClr val="595959"/>
                </a:solidFill>
              </a:rPr>
              <a:t>DRIVEN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Χαρίλαος Παπαδόπουλος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Καθηγητής Επιστήμης της Άσκησης του Τμήματος Κινησιολογίας στο Pacific </a:t>
            </a:r>
            <a:r>
              <a:rPr lang="el-GR" sz="2000" dirty="0" err="1">
                <a:solidFill>
                  <a:srgbClr val="595959"/>
                </a:solidFill>
              </a:rPr>
              <a:t>Lutheran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University</a:t>
            </a:r>
            <a:r>
              <a:rPr lang="el-GR" sz="2000" dirty="0">
                <a:solidFill>
                  <a:srgbClr val="595959"/>
                </a:solidFill>
              </a:rPr>
              <a:t> στην πολιτεία </a:t>
            </a:r>
            <a:r>
              <a:rPr lang="el-GR" sz="2000" dirty="0" err="1">
                <a:solidFill>
                  <a:srgbClr val="595959"/>
                </a:solidFill>
              </a:rPr>
              <a:t>Ουάσινγκτον</a:t>
            </a:r>
            <a:r>
              <a:rPr lang="el-GR" sz="2000" dirty="0">
                <a:solidFill>
                  <a:srgbClr val="595959"/>
                </a:solidFill>
              </a:rPr>
              <a:t> των ΗΠΑ</a:t>
            </a: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1ED41F2-6614-5DB2-881F-5B04AF7D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6" y="152053"/>
            <a:ext cx="3145809" cy="719390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2CA3E01C-E8E4-B19A-FB86-ACC68FCB997E}"/>
              </a:ext>
            </a:extLst>
          </p:cNvPr>
          <p:cNvCxnSpPr>
            <a:cxnSpLocks/>
          </p:cNvCxnSpPr>
          <p:nvPr/>
        </p:nvCxnSpPr>
        <p:spPr>
          <a:xfrm>
            <a:off x="1900298" y="2962275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A0C0A61-C370-8DF6-FD7C-A5A6C4875363}"/>
              </a:ext>
            </a:extLst>
          </p:cNvPr>
          <p:cNvCxnSpPr>
            <a:cxnSpLocks/>
          </p:cNvCxnSpPr>
          <p:nvPr/>
        </p:nvCxnSpPr>
        <p:spPr>
          <a:xfrm>
            <a:off x="1900298" y="459652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66E505CC-8527-530A-8476-87BA3C67E3C6}"/>
              </a:ext>
            </a:extLst>
          </p:cNvPr>
          <p:cNvCxnSpPr>
            <a:cxnSpLocks/>
          </p:cNvCxnSpPr>
          <p:nvPr/>
        </p:nvCxnSpPr>
        <p:spPr>
          <a:xfrm>
            <a:off x="1900298" y="597360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35905ECE-AA6E-59D9-862A-5D386C33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733" y="2963751"/>
            <a:ext cx="1280185" cy="127526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D3C94D5-110D-BA3E-0FB9-C5E60B6A0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32" y="4635613"/>
            <a:ext cx="1280186" cy="1280186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726C0C0D-B988-C98C-7055-1885F4FE6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82" y="1551922"/>
            <a:ext cx="1341236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2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3DD890-9356-2F42-ED87-66C231AD1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32C97F8-89CD-74F1-3E80-72B38E309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E3889E-6323-F3EC-1220-3077AD46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BD16294-DFF0-13A7-D19A-E953919C4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701" y="115820"/>
            <a:ext cx="7061348" cy="719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32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ΕΞΩΤΕΡΙΚΗ ΣΥΜΒΟΥΛΕΥΤΙΚΗ ΕΠΙΤΡΟΠΗ</a:t>
            </a:r>
            <a:endParaRPr lang="en-US" sz="32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86E11F2-4490-27AC-A791-4530899A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8702" y="1998819"/>
            <a:ext cx="7061348" cy="4861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Πάρης Πετρίδης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Διευθυντής Εμπορικών Πωλήσεων &amp; Μάρκετινγκ της εταιρείας </a:t>
            </a:r>
            <a:r>
              <a:rPr lang="el-GR" sz="2000" dirty="0" err="1">
                <a:solidFill>
                  <a:srgbClr val="595959"/>
                </a:solidFill>
              </a:rPr>
              <a:t>Matrix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Fitness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  <a:r>
              <a:rPr lang="el-GR" sz="2000" dirty="0" err="1">
                <a:solidFill>
                  <a:srgbClr val="595959"/>
                </a:solidFill>
              </a:rPr>
              <a:t>Hellas</a:t>
            </a:r>
            <a:endParaRPr lang="el-GR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Μαγδαληνή (Μάγδα) </a:t>
            </a:r>
            <a:r>
              <a:rPr lang="el-GR" sz="2000" b="1" dirty="0" err="1">
                <a:solidFill>
                  <a:srgbClr val="595959"/>
                </a:solidFill>
              </a:rPr>
              <a:t>Ρουσσέτη</a:t>
            </a:r>
            <a:endParaRPr lang="el-GR" sz="2000" b="1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Προϊσταμένη της Διεύθυνσης Κοινωνικής Προστασίας – Παιδείας – Αθλητισμού – Πολιτισμού στον Δήμο Αμπελοκήπων – Μενεμένης</a:t>
            </a: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595959"/>
                </a:solidFill>
              </a:rPr>
              <a:t>Μαρία </a:t>
            </a:r>
            <a:r>
              <a:rPr lang="el-GR" sz="2000" b="1" dirty="0" err="1">
                <a:solidFill>
                  <a:srgbClr val="595959"/>
                </a:solidFill>
              </a:rPr>
              <a:t>Σούμπαση</a:t>
            </a:r>
            <a:r>
              <a:rPr lang="el-GR" sz="2000" dirty="0">
                <a:solidFill>
                  <a:srgbClr val="595959"/>
                </a:solidFill>
              </a:rPr>
              <a:t> 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595959"/>
                </a:solidFill>
              </a:rPr>
              <a:t>Προϊσταμένη του Τμήματος Σχεδιασμού και Ανάπτυξης Τουρισμού και Αθλητικών Υποδομών στον Δήμο Πυλαίας-Χορτιάτη</a:t>
            </a: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95959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42C76AF-C669-1467-6236-64547818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46" y="152053"/>
            <a:ext cx="3145809" cy="719390"/>
          </a:xfrm>
          <a:prstGeom prst="rect">
            <a:avLst/>
          </a:prstGeom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C44A04F-FDF6-883F-76E3-1DA177C9009B}"/>
              </a:ext>
            </a:extLst>
          </p:cNvPr>
          <p:cNvCxnSpPr>
            <a:cxnSpLocks/>
          </p:cNvCxnSpPr>
          <p:nvPr/>
        </p:nvCxnSpPr>
        <p:spPr>
          <a:xfrm>
            <a:off x="1900298" y="3048000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DE9A1BA9-06B0-15D9-A3BF-786E722322D6}"/>
              </a:ext>
            </a:extLst>
          </p:cNvPr>
          <p:cNvCxnSpPr>
            <a:cxnSpLocks/>
          </p:cNvCxnSpPr>
          <p:nvPr/>
        </p:nvCxnSpPr>
        <p:spPr>
          <a:xfrm>
            <a:off x="1900298" y="4348877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6B9E38BF-774E-040B-1407-7A2FE80893D3}"/>
              </a:ext>
            </a:extLst>
          </p:cNvPr>
          <p:cNvCxnSpPr>
            <a:cxnSpLocks/>
          </p:cNvCxnSpPr>
          <p:nvPr/>
        </p:nvCxnSpPr>
        <p:spPr>
          <a:xfrm>
            <a:off x="1900298" y="5725954"/>
            <a:ext cx="9537605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4C9C7A7-4D70-BEE2-23F6-54BF5120E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08" y="3080624"/>
            <a:ext cx="1271434" cy="1271434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7905A70-94D3-57AA-D4FC-33E7AAE6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38" y="4381288"/>
            <a:ext cx="1256104" cy="125610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693A3240-CBA9-2D7E-6E2D-801095079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38" y="1659432"/>
            <a:ext cx="1338814" cy="134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545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562</Words>
  <Application>Microsoft Office PowerPoint</Application>
  <PresentationFormat>Ευρεία οθόνη</PresentationFormat>
  <Paragraphs>106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Θέμα του Office</vt:lpstr>
      <vt:lpstr>EXTERNAL ADVISORY COMMITTEE</vt:lpstr>
      <vt:lpstr>EXTERNAL ADVISORY COMMITTEE</vt:lpstr>
      <vt:lpstr>EXTERNAL ADVISORY COMMITTEE</vt:lpstr>
      <vt:lpstr>EXTERNAL ADVISORY COMMITTEE</vt:lpstr>
      <vt:lpstr>EXTERNAL ADVISORY COMMITTEE</vt:lpstr>
      <vt:lpstr>ΕΞΩΤΕΡΙΚΗ ΣΥΜΒΟΥΛΕΥΤΙΚΗ ΕΠΙΤΡΟΠΗ</vt:lpstr>
      <vt:lpstr>ΕΞΩΤΕΡΙΚΗ ΣΥΜΒΟΥΛΕΥΤΙΚΗ ΕΠΙΤΡΟΠΗ</vt:lpstr>
      <vt:lpstr>ΕΞΩΤΕΡΙΚΗ ΣΥΜΒΟΥΛΕΥΤΙΚΗ ΕΠΙΤΡΟΠΗ</vt:lpstr>
      <vt:lpstr>ΕΞΩΤΕΡΙΚΗ ΣΥΜΒΟΥΛΕΥΤΙΚΗ ΕΠΙΤΡΟΠΗ</vt:lpstr>
      <vt:lpstr>ΕΞΩΤΕΡΙΚΗ ΣΥΜΒΟΥΛΕΥΤΙΚΗ ΕΠΙΤΡΟΠΗ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Vasiliki Manou</dc:creator>
  <cp:lastModifiedBy>Vasiliki Manou</cp:lastModifiedBy>
  <cp:revision>7</cp:revision>
  <dcterms:created xsi:type="dcterms:W3CDTF">2026-05-22T10:03:03Z</dcterms:created>
  <dcterms:modified xsi:type="dcterms:W3CDTF">2026-05-25T08:04:06Z</dcterms:modified>
</cp:coreProperties>
</file>